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nyEW987s2Rldi04CZebLg==" hashData="e4xVh/6FC5F/HeA68NqKpw7BiXSOK+JDHzf6kr1neYT/4IZYx9z4jBk9yDE0MpJaZukuNvj1zQx/4pOsJ2uvxg=="/>
  <p:extLst>
    <p:ext uri="{521415D9-36F7-43E2-AB2F-B90AF26B5E84}">
      <p14:sectionLst xmlns:p14="http://schemas.microsoft.com/office/powerpoint/2010/main">
        <p14:section name="既定のセクション" id="{3C91A5CF-8A6D-4A63-843F-B7A37344AAFF}">
          <p14:sldIdLst>
            <p14:sldId id="256"/>
            <p14:sldId id="257"/>
            <p14:sldId id="258"/>
            <p14:sldId id="259"/>
            <p14:sldId id="261"/>
            <p14:sldId id="262"/>
            <p14:sldId id="260"/>
            <p14:sldId id="265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706" autoAdjust="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A0C3-8F84-474C-A3B1-EBAC529EFAA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kumimoji="1" lang="en-US" altLang="ja-JP" dirty="0"/>
              <a:t>©</a:t>
            </a:r>
            <a:r>
              <a:rPr kumimoji="1" lang="ja-JP" altLang="en-US" dirty="0"/>
              <a:t>有限会社聖和産業</a:t>
            </a:r>
          </a:p>
        </p:txBody>
      </p:sp>
    </p:spTree>
    <p:extLst>
      <p:ext uri="{BB962C8B-B14F-4D97-AF65-F5344CB8AC3E}">
        <p14:creationId xmlns:p14="http://schemas.microsoft.com/office/powerpoint/2010/main" val="226112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B6C9-0837-4C89-8F95-6E878386B6CA}" type="datetime1">
              <a:rPr lang="en-US" altLang="ja-JP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©</a:t>
            </a:r>
            <a:r>
              <a:rPr lang="ja-JP" altLang="en-US" dirty="0"/>
              <a:t>有限会社聖和産業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3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2D63-D85E-40A1-B567-4E6E8866ECEE}" type="datetime1">
              <a:rPr lang="en-US" altLang="ja-JP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©</a:t>
            </a:r>
            <a:r>
              <a:rPr lang="ja-JP" altLang="en-US" dirty="0"/>
              <a:t>有限会社聖和産業</a:t>
            </a:r>
            <a:endParaRPr lang="en-US" altLang="ja-JP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25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6116-6891-4674-AAAE-D0ABC48815C8}" type="datetime1">
              <a:rPr lang="en-US" altLang="ja-JP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©</a:t>
            </a:r>
            <a:r>
              <a:rPr lang="ja-JP" altLang="en-US" dirty="0"/>
              <a:t>有限会社聖和産業</a:t>
            </a:r>
            <a:endParaRPr lang="en-US" altLang="ja-JP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4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862E4E72-4A81-561E-AC70-21EC7147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D244-4947-40C1-961A-6522A0F0B2C7}" type="datetime1">
              <a:rPr lang="en-US" altLang="ja-JP" smtClean="0"/>
              <a:t>9/27/2023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3A2B8DC2-D369-A3C1-C6CE-F14CB105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A42D6E2-E0E1-F0AF-6F34-3C3F8A05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有限会社聖和産業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120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0231-916C-471B-8446-3E450B757F82}" type="datetime1">
              <a:rPr lang="en-US" altLang="ja-JP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©</a:t>
            </a:r>
            <a:r>
              <a:rPr lang="ja-JP" altLang="en-US" dirty="0"/>
              <a:t>有限会社聖和産業</a:t>
            </a:r>
            <a:endParaRPr lang="en-US" altLang="ja-JP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16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7047-2351-480B-BCDC-D4336316B214}" type="datetime1">
              <a:rPr lang="en-US" altLang="ja-JP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©</a:t>
            </a:r>
            <a:r>
              <a:rPr lang="ja-JP" altLang="en-US" dirty="0"/>
              <a:t>有限会社聖和産業</a:t>
            </a:r>
            <a:endParaRPr lang="en-US" altLang="ja-JP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31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E14E-2220-4DD2-AB36-1FDB4716CF98}" type="datetime1">
              <a:rPr lang="en-US" altLang="ja-JP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©</a:t>
            </a:r>
            <a:r>
              <a:rPr lang="ja-JP" altLang="en-US" dirty="0"/>
              <a:t>有限会社聖和産業</a:t>
            </a:r>
            <a:endParaRPr lang="en-US" altLang="ja-JP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9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3CBB-FFB2-4619-8B15-38C1DB2D635C}" type="datetime1">
              <a:rPr lang="en-US" altLang="ja-JP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©</a:t>
            </a:r>
            <a:r>
              <a:rPr lang="ja-JP" altLang="en-US" dirty="0"/>
              <a:t>有限会社聖和産業</a:t>
            </a:r>
            <a:endParaRPr lang="en-US" altLang="ja-JP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57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D6A5-5AB0-4655-B179-725B8FDE12FD}" type="datetime1">
              <a:rPr lang="en-US" altLang="ja-JP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©</a:t>
            </a:r>
            <a:r>
              <a:rPr lang="ja-JP" altLang="en-US" dirty="0"/>
              <a:t>有限会社聖和産業</a:t>
            </a:r>
            <a:endParaRPr lang="en-US" altLang="ja-JP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02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F9D7-34C9-4ACE-AB35-DAB25CC96AC3}" type="datetime1">
              <a:rPr lang="en-US" altLang="ja-JP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©</a:t>
            </a:r>
            <a:r>
              <a:rPr lang="ja-JP" altLang="en-US" dirty="0"/>
              <a:t>有限会社聖和産業</a:t>
            </a:r>
            <a:endParaRPr lang="en-US" altLang="ja-JP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2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1A32-BB0B-4FD4-A2C1-F72FFBB66373}" type="datetime1">
              <a:rPr lang="en-US" altLang="ja-JP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©</a:t>
            </a:r>
            <a:r>
              <a:rPr lang="ja-JP" altLang="en-US" dirty="0"/>
              <a:t>有限会社聖和産業</a:t>
            </a:r>
            <a:endParaRPr lang="en-US" altLang="ja-JP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05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b="0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0E9F-30BB-4670-B5A7-ECFE059EEE56}" type="datetime1">
              <a:rPr lang="en-US" altLang="ja-JP" smtClean="0"/>
              <a:t>9/27/2023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b="0" i="0" cap="none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</a:t>
            </a:r>
            <a:r>
              <a:rPr lang="ja-JP" altLang="en-US" dirty="0"/>
              <a:t>有限会社聖和産業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248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kern="1200" spc="16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ywa928@yahoo.co.jp" TargetMode="External"/><Relationship Id="rId2" Type="http://schemas.openxmlformats.org/officeDocument/2006/relationships/hyperlink" Target="tel:092-928-00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7B132-9C54-4236-8910-3340177AD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抽象的な赤色の幾何学模様">
            <a:extLst>
              <a:ext uri="{FF2B5EF4-FFF2-40B4-BE49-F238E27FC236}">
                <a16:creationId xmlns:a16="http://schemas.microsoft.com/office/drawing/2014/main" id="{4E93B0A6-E6FE-9D97-B5FF-686C8A741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1453" r="1" b="4216"/>
          <a:stretch/>
        </p:blipFill>
        <p:spPr>
          <a:xfrm>
            <a:off x="1" y="10"/>
            <a:ext cx="12183122" cy="68579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6749D2D-7CC1-DE4A-CC30-C07FC4ED6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46" y="1013100"/>
            <a:ext cx="6347918" cy="3670098"/>
          </a:xfrm>
        </p:spPr>
        <p:txBody>
          <a:bodyPr anchor="b">
            <a:normAutofit/>
          </a:bodyPr>
          <a:lstStyle/>
          <a:p>
            <a:r>
              <a:rPr kumimoji="1" lang="ja-JP" altLang="en-US" sz="6600">
                <a:solidFill>
                  <a:srgbClr val="FFFFFF"/>
                </a:solidFill>
              </a:rPr>
              <a:t>充電式スプリットシリーズ</a:t>
            </a:r>
            <a:endParaRPr kumimoji="1" lang="ja-JP" altLang="en-US" sz="6600" dirty="0">
              <a:solidFill>
                <a:srgbClr val="FFFF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D1E9B8-F23F-3D37-4B2F-67531882A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98" y="3544059"/>
            <a:ext cx="3633923" cy="2397488"/>
          </a:xfrm>
        </p:spPr>
        <p:txBody>
          <a:bodyPr anchor="b">
            <a:normAutofit/>
          </a:bodyPr>
          <a:lstStyle/>
          <a:p>
            <a:r>
              <a:rPr kumimoji="1" lang="ja-JP" altLang="en-US" sz="2000">
                <a:solidFill>
                  <a:srgbClr val="FFFFFF"/>
                </a:solidFill>
              </a:rPr>
              <a:t>素早く簡単交換・豊富なアタッチメントで多彩に使える万能機器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FD081CAE-0942-3D50-BAB5-47DC76E1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有限会社聖和産業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9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A2028E-EE58-702B-2BF9-98B0D15B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5138"/>
          </a:xfrm>
        </p:spPr>
        <p:txBody>
          <a:bodyPr/>
          <a:lstStyle/>
          <a:p>
            <a:pPr algn="ctr"/>
            <a:r>
              <a:rPr kumimoji="1" lang="ja-JP" altLang="en-US" dirty="0"/>
              <a:t>詳しい内容は弊社へ</a:t>
            </a:r>
            <a:br>
              <a:rPr kumimoji="1" lang="en-US" altLang="ja-JP" dirty="0"/>
            </a:br>
            <a:r>
              <a:rPr kumimoji="1" lang="ja-JP" altLang="en-US" dirty="0"/>
              <a:t>お問い合わせください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CC5269-569C-1409-49D5-EE1A4F811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0511"/>
          </a:xfrm>
        </p:spPr>
        <p:txBody>
          <a:bodyPr/>
          <a:lstStyle/>
          <a:p>
            <a:r>
              <a:rPr kumimoji="1" lang="ja-JP" altLang="en-US" dirty="0"/>
              <a:t>会社名：有限会社聖和産業</a:t>
            </a:r>
            <a:endParaRPr kumimoji="1" lang="en-US" altLang="ja-JP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kumimoji="1" lang="en-US" altLang="ja-JP" dirty="0"/>
              <a:t>TEL:</a:t>
            </a:r>
            <a:r>
              <a:rPr kumimoji="1" lang="en-US" altLang="ja-JP" dirty="0">
                <a:solidFill>
                  <a:srgbClr val="6EAC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092-928-0011</a:t>
            </a:r>
            <a:endParaRPr kumimoji="1" lang="en-US" altLang="ja-JP" dirty="0"/>
          </a:p>
          <a:p>
            <a:r>
              <a:rPr kumimoji="1" lang="ja-JP" altLang="en-US" dirty="0"/>
              <a:t>メールアドレス：</a:t>
            </a:r>
            <a:r>
              <a:rPr kumimoji="1" lang="en-US" altLang="ja-JP" dirty="0">
                <a:hlinkClick r:id="rId3"/>
              </a:rPr>
              <a:t>saywa928@yahoo.co.jp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753C17-36D1-97AC-29B2-2ED253A33F8D}"/>
              </a:ext>
            </a:extLst>
          </p:cNvPr>
          <p:cNvSpPr txBox="1"/>
          <p:nvPr/>
        </p:nvSpPr>
        <p:spPr>
          <a:xfrm>
            <a:off x="3953759" y="5921956"/>
            <a:ext cx="839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※</a:t>
            </a:r>
            <a:r>
              <a:rPr lang="ja-JP" altLang="en-US" dirty="0"/>
              <a:t>本書の商品画像等は、株式会社マキタ様の商品紹介画像を使用しております。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F97436-C222-C492-6A62-3375E450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有限会社聖和産業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3591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4E5909-E523-4CCB-88ED-099DDAB2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778"/>
          </a:xfrm>
        </p:spPr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FDE199-95FF-C7E3-7C1A-6B038C432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960"/>
            <a:ext cx="10515600" cy="49270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充電式スプリットモータとは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充電式スプリットポンプの特徴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その他のアタッチメント紹介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BAEE68-2B52-E44B-3A98-DF485987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有限会社聖和産業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58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図 6" descr="テキスト&#10;&#10;中程度の精度で">
            <a:extLst>
              <a:ext uri="{FF2B5EF4-FFF2-40B4-BE49-F238E27FC236}">
                <a16:creationId xmlns:a16="http://schemas.microsoft.com/office/drawing/2014/main" id="{AD35004E-2743-2867-EFE8-CC5CF7EB3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r="2" b="3350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9A2C23-AFE6-6C38-1E04-257D93FE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595" y="1866506"/>
            <a:ext cx="4949567" cy="3494765"/>
          </a:xfrm>
        </p:spPr>
        <p:txBody>
          <a:bodyPr anchor="t">
            <a:normAutofit/>
          </a:bodyPr>
          <a:lstStyle/>
          <a:p>
            <a:r>
              <a:rPr kumimoji="1" lang="ja-JP" altLang="en-US" sz="1800" dirty="0"/>
              <a:t>先端アタッチメント</a:t>
            </a:r>
            <a:r>
              <a:rPr kumimoji="1" lang="en-US" altLang="ja-JP" sz="1800" dirty="0"/>
              <a:t>(</a:t>
            </a:r>
            <a:r>
              <a:rPr kumimoji="1" lang="ja-JP" altLang="en-US" sz="1800" dirty="0"/>
              <a:t>別売</a:t>
            </a:r>
            <a:r>
              <a:rPr kumimoji="1" lang="en-US" altLang="ja-JP" sz="1800" dirty="0"/>
              <a:t>)</a:t>
            </a:r>
            <a:r>
              <a:rPr kumimoji="1" lang="ja-JP" altLang="en-US" sz="1800" dirty="0"/>
              <a:t>の交換で多彩な作業が可能な機器</a:t>
            </a:r>
            <a:endParaRPr kumimoji="1" lang="en-US" altLang="ja-JP" sz="1800" dirty="0"/>
          </a:p>
          <a:p>
            <a:r>
              <a:rPr kumimoji="1" lang="ja-JP" altLang="en-US" sz="1800" dirty="0"/>
              <a:t>先端部が軽く、エンジン式同様の最適重心バランス・軽快な操作性を実現！！</a:t>
            </a:r>
            <a:endParaRPr kumimoji="1" lang="en-US" altLang="ja-JP" sz="1800" dirty="0"/>
          </a:p>
          <a:p>
            <a:r>
              <a:rPr kumimoji="1" lang="ja-JP" altLang="en-US" sz="1800" dirty="0"/>
              <a:t>アタッチメントや作業環境に応じた回転数へ簡単にコントロールが可能。</a:t>
            </a:r>
            <a:endParaRPr kumimoji="1" lang="en-US" altLang="ja-JP" sz="1800" dirty="0"/>
          </a:p>
          <a:p>
            <a:r>
              <a:rPr kumimoji="1" lang="ja-JP" altLang="en-US" sz="1800" dirty="0"/>
              <a:t>分割できるため、車にもサッと詰めて持ち運びラクラク～。</a:t>
            </a:r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398630D5-CE31-F96E-C51F-11F485A3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5111532" cy="1399236"/>
          </a:xfrm>
        </p:spPr>
        <p:txBody>
          <a:bodyPr anchor="b">
            <a:norm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kumimoji="1" lang="ja-JP" altLang="en-US" sz="3700" dirty="0"/>
              <a:t>充電式スプリットモータとは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AB7B8C-4179-6EAE-3CB7-DC6D4085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有限会社聖和産業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07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 descr="黄色とオレンジ色の電気プラグ">
            <a:extLst>
              <a:ext uri="{FF2B5EF4-FFF2-40B4-BE49-F238E27FC236}">
                <a16:creationId xmlns:a16="http://schemas.microsoft.com/office/drawing/2014/main" id="{0E9012D3-1BEC-5ECE-87DE-A7A372A4B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9466" b="6264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BAF83F2-14AF-2674-31D8-2B517B4B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15" y="1366476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ja-JP" sz="7200" b="1" i="0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</a:t>
            </a:r>
            <a:r>
              <a:rPr kumimoji="1" lang="ja-JP" altLang="en-US" sz="7200" b="1" i="0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充電式スプリット</a:t>
            </a:r>
            <a:br>
              <a:rPr kumimoji="1" lang="en-US" altLang="ja-JP" sz="7200" b="1" i="0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kumimoji="1" lang="ja-JP" altLang="en-US" sz="7200" b="1" i="0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ポンプの特徴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1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C8A202-BFA4-9AAE-2DF6-FD6AD350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有限会社聖和産業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453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20887508-DD6D-7D7B-B3C0-9D2BA4B6E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71" y="2226011"/>
            <a:ext cx="2630903" cy="26309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F28902D-520C-0E11-58FA-6770C6F0D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5"/>
          </a:xfrm>
        </p:spPr>
        <p:txBody>
          <a:bodyPr/>
          <a:lstStyle/>
          <a:p>
            <a:r>
              <a:rPr kumimoji="1" lang="ja-JP" altLang="en-US" sz="3600" dirty="0"/>
              <a:t>貯水槽の清掃のために、</a:t>
            </a:r>
            <a:endParaRPr kumimoji="1" lang="ja-JP" altLang="en-US" dirty="0"/>
          </a:p>
        </p:txBody>
      </p:sp>
      <p:pic>
        <p:nvPicPr>
          <p:cNvPr id="6" name="コンテンツ プレースホルダー 5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A2FA11B-D96D-8E7A-3742-D77660F48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71" y="2226011"/>
            <a:ext cx="2630903" cy="2630903"/>
          </a:xfr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918A64B-9647-9DD4-E63A-AF544A68D577}"/>
              </a:ext>
            </a:extLst>
          </p:cNvPr>
          <p:cNvSpPr txBox="1">
            <a:spLocks/>
          </p:cNvSpPr>
          <p:nvPr/>
        </p:nvSpPr>
        <p:spPr>
          <a:xfrm>
            <a:off x="724271" y="985421"/>
            <a:ext cx="10515600" cy="62029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kern="1200" spc="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ja-JP" altLang="en-US" dirty="0"/>
              <a:t>はじめに必要なことは？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015053E-ACF3-AB10-2ECB-A71879A50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0" y="1919287"/>
            <a:ext cx="3019425" cy="3019425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62564897-200E-B378-FAC3-18D5BE4535E9}"/>
              </a:ext>
            </a:extLst>
          </p:cNvPr>
          <p:cNvSpPr txBox="1">
            <a:spLocks/>
          </p:cNvSpPr>
          <p:nvPr/>
        </p:nvSpPr>
        <p:spPr>
          <a:xfrm>
            <a:off x="838200" y="4938712"/>
            <a:ext cx="10515600" cy="62029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kern="1200" spc="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ja-JP" altLang="en-US" dirty="0"/>
              <a:t>そう！水のくみ上げが必要ですね？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5492C0-0CD5-BCFC-4851-7C5667B3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有限会社聖和産業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82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A0FC3B-D22B-6A42-BCAF-128D030A6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729" y="1464816"/>
            <a:ext cx="10515600" cy="648070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/>
              <a:t>手動もしくは大型の電源を持った機械で吸い上げ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F1FAAB6-C428-A215-532A-3890135F42A3}"/>
              </a:ext>
            </a:extLst>
          </p:cNvPr>
          <p:cNvSpPr/>
          <p:nvPr/>
        </p:nvSpPr>
        <p:spPr>
          <a:xfrm>
            <a:off x="3852909" y="479394"/>
            <a:ext cx="5060271" cy="8788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/>
              <a:t>今まで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9600D576-9BD4-0665-89F7-F0DD07878BFA}"/>
              </a:ext>
            </a:extLst>
          </p:cNvPr>
          <p:cNvSpPr/>
          <p:nvPr/>
        </p:nvSpPr>
        <p:spPr>
          <a:xfrm>
            <a:off x="5273336" y="2219418"/>
            <a:ext cx="2157274" cy="5681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22CE394-36C3-2762-9F1E-9467367D3F26}"/>
              </a:ext>
            </a:extLst>
          </p:cNvPr>
          <p:cNvSpPr/>
          <p:nvPr/>
        </p:nvSpPr>
        <p:spPr>
          <a:xfrm>
            <a:off x="2024109" y="2989555"/>
            <a:ext cx="8939813" cy="8788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大量の人手または大きな電源確保必須</a:t>
            </a:r>
            <a:endParaRPr kumimoji="1" lang="ja-JP" altLang="en-US" sz="2800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D19681BE-C473-A205-CBA8-53AC852CE9A6}"/>
              </a:ext>
            </a:extLst>
          </p:cNvPr>
          <p:cNvSpPr/>
          <p:nvPr/>
        </p:nvSpPr>
        <p:spPr>
          <a:xfrm>
            <a:off x="5304407" y="4390008"/>
            <a:ext cx="2157274" cy="5681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673DB89-11BD-1FE7-5A06-FA404EA3E56E}"/>
              </a:ext>
            </a:extLst>
          </p:cNvPr>
          <p:cNvSpPr/>
          <p:nvPr/>
        </p:nvSpPr>
        <p:spPr>
          <a:xfrm>
            <a:off x="2929631" y="5393184"/>
            <a:ext cx="7128769" cy="878890"/>
          </a:xfrm>
          <a:prstGeom prst="roundRect">
            <a:avLst/>
          </a:prstGeom>
          <a:solidFill>
            <a:srgbClr val="BC8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スプリットポンプが解消</a:t>
            </a:r>
          </a:p>
        </p:txBody>
      </p:sp>
      <p:pic>
        <p:nvPicPr>
          <p:cNvPr id="11" name="図 10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6DEEAD04-3B9B-9518-DE50-432C1BA02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597" y="2219418"/>
            <a:ext cx="1752259" cy="2082923"/>
          </a:xfrm>
          <a:prstGeom prst="rect">
            <a:avLst/>
          </a:prstGeom>
        </p:spPr>
      </p:pic>
      <p:pic>
        <p:nvPicPr>
          <p:cNvPr id="13" name="図 12" descr="衣料 が含まれている画像&#10;&#10;自動的に生成された説明">
            <a:extLst>
              <a:ext uri="{FF2B5EF4-FFF2-40B4-BE49-F238E27FC236}">
                <a16:creationId xmlns:a16="http://schemas.microsoft.com/office/drawing/2014/main" id="{10AE7883-8715-3EFD-641E-1FCC26736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10" y="4820575"/>
            <a:ext cx="999197" cy="2037425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4C1787-21C0-EB6B-F6E3-ECAE4C0A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有限会社聖和産業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727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0C0765-5A38-4A34-880C-9CC4C2E1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F3764BB-29E6-C8B1-235F-5C37AE0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38" y="333297"/>
            <a:ext cx="6072121" cy="1699784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6100" dirty="0"/>
              <a:t>水のくみ上げ</a:t>
            </a:r>
            <a:br>
              <a:rPr kumimoji="1" lang="en-US" altLang="ja-JP" sz="6100" dirty="0"/>
            </a:br>
            <a:r>
              <a:rPr kumimoji="1" lang="ja-JP" altLang="en-US" sz="6100" dirty="0"/>
              <a:t>　　水抜きに便利</a:t>
            </a:r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B7DA268A-F88C-4936-8401-97C8C9861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1217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4">
            <a:extLst>
              <a:ext uri="{FF2B5EF4-FFF2-40B4-BE49-F238E27FC236}">
                <a16:creationId xmlns:a16="http://schemas.microsoft.com/office/drawing/2014/main" id="{2E48EAB8-CD1C-4BF5-A92C-BA11919E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9997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6">
            <a:extLst>
              <a:ext uri="{FF2B5EF4-FFF2-40B4-BE49-F238E27FC236}">
                <a16:creationId xmlns:a16="http://schemas.microsoft.com/office/drawing/2014/main" id="{F66F957D-AE64-4187-90D7-B24F1CC27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677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473D8D-F198-C9A0-9F6D-D0BCBF1C9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38" y="2062088"/>
            <a:ext cx="9048312" cy="1316163"/>
          </a:xfrm>
        </p:spPr>
        <p:txBody>
          <a:bodyPr anchor="t">
            <a:normAutofit lnSpcReduction="10000"/>
          </a:bodyPr>
          <a:lstStyle/>
          <a:p>
            <a:r>
              <a:rPr kumimoji="1" lang="ja-JP" altLang="en-US" sz="1800" dirty="0"/>
              <a:t>バッテリー式のため、持ち運び便利・組立容易</a:t>
            </a:r>
            <a:endParaRPr kumimoji="1" lang="en-US" altLang="ja-JP" sz="1800" dirty="0"/>
          </a:p>
          <a:p>
            <a:r>
              <a:rPr kumimoji="1" lang="ja-JP" altLang="en-US" sz="1800" dirty="0"/>
              <a:t>比較的軽量であるため、誰にでも容易に使える</a:t>
            </a:r>
            <a:endParaRPr kumimoji="1" lang="en-US" altLang="ja-JP" sz="1800" dirty="0"/>
          </a:p>
          <a:p>
            <a:r>
              <a:rPr kumimoji="1" lang="ja-JP" altLang="en-US" sz="1800" dirty="0"/>
              <a:t>揚水・排水だけでなく</a:t>
            </a:r>
            <a:r>
              <a:rPr kumimoji="1" lang="ja-JP" altLang="en-US" sz="1800" b="1" dirty="0">
                <a:solidFill>
                  <a:srgbClr val="0070C0"/>
                </a:solidFill>
              </a:rPr>
              <a:t>散水</a:t>
            </a:r>
            <a:r>
              <a:rPr kumimoji="1" lang="ja-JP" altLang="en-US" sz="1800" dirty="0"/>
              <a:t>も可能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13D08654-5E18-8D6A-61C8-9E8C15969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255" y="156949"/>
            <a:ext cx="4660213" cy="121964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4B1E623-3EA9-81FE-77C9-E53965CA1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547" y="1496986"/>
            <a:ext cx="4660213" cy="115485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FBF1FDC-DA3A-B720-6818-B194D35DD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413" y="2980770"/>
            <a:ext cx="3684649" cy="227478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A671A73-F6C3-20F1-225A-D0CCCF12D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54" y="3995650"/>
            <a:ext cx="3291481" cy="274290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15D1763-573F-F6B2-096C-511B022C5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782" y="3542190"/>
            <a:ext cx="1808192" cy="162261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C9A524B-B986-0442-924D-DA11DCF5A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874" y="4988257"/>
            <a:ext cx="1924810" cy="1750293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440B44-5E49-42F0-BD2D-B1CECCFC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有限会社聖和産業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930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D66FC-C01E-5BC3-A501-6D2827BF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957"/>
          </a:xfrm>
        </p:spPr>
        <p:txBody>
          <a:bodyPr/>
          <a:lstStyle/>
          <a:p>
            <a:r>
              <a:rPr kumimoji="1" lang="ja-JP" altLang="en-US" dirty="0"/>
              <a:t>主要機能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7DC7CF00-19DF-63A8-5AA5-52B9138CD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593271"/>
              </p:ext>
            </p:extLst>
          </p:nvPr>
        </p:nvGraphicFramePr>
        <p:xfrm>
          <a:off x="838200" y="1825625"/>
          <a:ext cx="11105562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930">
                  <a:extLst>
                    <a:ext uri="{9D8B030D-6E8A-4147-A177-3AD203B41FA5}">
                      <a16:colId xmlns:a16="http://schemas.microsoft.com/office/drawing/2014/main" val="3036505845"/>
                    </a:ext>
                  </a:extLst>
                </a:gridCol>
                <a:gridCol w="758050">
                  <a:extLst>
                    <a:ext uri="{9D8B030D-6E8A-4147-A177-3AD203B41FA5}">
                      <a16:colId xmlns:a16="http://schemas.microsoft.com/office/drawing/2014/main" val="2075270674"/>
                    </a:ext>
                  </a:extLst>
                </a:gridCol>
                <a:gridCol w="642705">
                  <a:extLst>
                    <a:ext uri="{9D8B030D-6E8A-4147-A177-3AD203B41FA5}">
                      <a16:colId xmlns:a16="http://schemas.microsoft.com/office/drawing/2014/main" val="4141529113"/>
                    </a:ext>
                  </a:extLst>
                </a:gridCol>
                <a:gridCol w="642705">
                  <a:extLst>
                    <a:ext uri="{9D8B030D-6E8A-4147-A177-3AD203B41FA5}">
                      <a16:colId xmlns:a16="http://schemas.microsoft.com/office/drawing/2014/main" val="616034418"/>
                    </a:ext>
                  </a:extLst>
                </a:gridCol>
                <a:gridCol w="642704">
                  <a:extLst>
                    <a:ext uri="{9D8B030D-6E8A-4147-A177-3AD203B41FA5}">
                      <a16:colId xmlns:a16="http://schemas.microsoft.com/office/drawing/2014/main" val="1358448130"/>
                    </a:ext>
                  </a:extLst>
                </a:gridCol>
                <a:gridCol w="689963">
                  <a:extLst>
                    <a:ext uri="{9D8B030D-6E8A-4147-A177-3AD203B41FA5}">
                      <a16:colId xmlns:a16="http://schemas.microsoft.com/office/drawing/2014/main" val="4047597027"/>
                    </a:ext>
                  </a:extLst>
                </a:gridCol>
                <a:gridCol w="765575">
                  <a:extLst>
                    <a:ext uri="{9D8B030D-6E8A-4147-A177-3AD203B41FA5}">
                      <a16:colId xmlns:a16="http://schemas.microsoft.com/office/drawing/2014/main" val="3626464288"/>
                    </a:ext>
                  </a:extLst>
                </a:gridCol>
                <a:gridCol w="765575">
                  <a:extLst>
                    <a:ext uri="{9D8B030D-6E8A-4147-A177-3AD203B41FA5}">
                      <a16:colId xmlns:a16="http://schemas.microsoft.com/office/drawing/2014/main" val="714715826"/>
                    </a:ext>
                  </a:extLst>
                </a:gridCol>
                <a:gridCol w="860091">
                  <a:extLst>
                    <a:ext uri="{9D8B030D-6E8A-4147-A177-3AD203B41FA5}">
                      <a16:colId xmlns:a16="http://schemas.microsoft.com/office/drawing/2014/main" val="160054707"/>
                    </a:ext>
                  </a:extLst>
                </a:gridCol>
                <a:gridCol w="765575">
                  <a:extLst>
                    <a:ext uri="{9D8B030D-6E8A-4147-A177-3AD203B41FA5}">
                      <a16:colId xmlns:a16="http://schemas.microsoft.com/office/drawing/2014/main" val="1755133261"/>
                    </a:ext>
                  </a:extLst>
                </a:gridCol>
                <a:gridCol w="1701277">
                  <a:extLst>
                    <a:ext uri="{9D8B030D-6E8A-4147-A177-3AD203B41FA5}">
                      <a16:colId xmlns:a16="http://schemas.microsoft.com/office/drawing/2014/main" val="2416124493"/>
                    </a:ext>
                  </a:extLst>
                </a:gridCol>
                <a:gridCol w="992412">
                  <a:extLst>
                    <a:ext uri="{9D8B030D-6E8A-4147-A177-3AD203B41FA5}">
                      <a16:colId xmlns:a16="http://schemas.microsoft.com/office/drawing/2014/main" val="1053925110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最大揚程</a:t>
                      </a:r>
                      <a:r>
                        <a:rPr kumimoji="1" lang="en-US" altLang="ja-JP" dirty="0"/>
                        <a:t>(m)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最大流量</a:t>
                      </a:r>
                      <a:r>
                        <a:rPr kumimoji="1" lang="en-US" altLang="ja-JP" dirty="0"/>
                        <a:t>(L/min)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回転数</a:t>
                      </a:r>
                      <a:r>
                        <a:rPr kumimoji="1" lang="en-US" altLang="ja-JP" dirty="0"/>
                        <a:t>(min</a:t>
                      </a:r>
                      <a:r>
                        <a:rPr kumimoji="1" lang="en-US" altLang="ja-JP" baseline="30000" dirty="0"/>
                        <a:t>-1</a:t>
                      </a:r>
                      <a:r>
                        <a:rPr kumimoji="1" lang="en-US" altLang="ja-JP" baseline="0" dirty="0"/>
                        <a:t>)</a:t>
                      </a:r>
                    </a:p>
                    <a:p>
                      <a:pPr algn="ctr"/>
                      <a:r>
                        <a:rPr kumimoji="1" lang="en-US" altLang="ja-JP" baseline="0" dirty="0"/>
                        <a:t>[</a:t>
                      </a:r>
                      <a:r>
                        <a:rPr kumimoji="1" lang="ja-JP" altLang="en-US" baseline="0" dirty="0"/>
                        <a:t>回転</a:t>
                      </a:r>
                      <a:r>
                        <a:rPr kumimoji="1" lang="en-US" altLang="ja-JP" baseline="0" dirty="0"/>
                        <a:t>/</a:t>
                      </a:r>
                      <a:r>
                        <a:rPr kumimoji="1" lang="ja-JP" altLang="en-US" baseline="0" dirty="0"/>
                        <a:t>分</a:t>
                      </a:r>
                      <a:r>
                        <a:rPr kumimoji="1" lang="en-US" altLang="ja-JP" baseline="0" dirty="0"/>
                        <a:t>]</a:t>
                      </a:r>
                      <a:endParaRPr kumimoji="1" lang="ja-JP" altLang="en-US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揚水開始可能水位</a:t>
                      </a:r>
                      <a:r>
                        <a:rPr kumimoji="1" lang="en-US" altLang="ja-JP" dirty="0"/>
                        <a:t>(mm)</a:t>
                      </a:r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残水位</a:t>
                      </a:r>
                      <a:r>
                        <a:rPr kumimoji="1" lang="en-US" altLang="ja-JP" dirty="0"/>
                        <a:t>(mm)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40076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高速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中速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低速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高速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中速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低速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高速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中速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低速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80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直流</a:t>
                      </a:r>
                      <a:r>
                        <a:rPr kumimoji="1" lang="en-US" altLang="ja-JP" sz="1600" dirty="0"/>
                        <a:t>36V</a:t>
                      </a:r>
                      <a:r>
                        <a:rPr kumimoji="1" lang="en-US" altLang="ja-JP" sz="1400" dirty="0"/>
                        <a:t>(40Vmax)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9,500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8,100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5,600</a:t>
                      </a:r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24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直流</a:t>
                      </a:r>
                      <a:r>
                        <a:rPr kumimoji="1" lang="en-US" altLang="ja-JP" sz="1600" dirty="0"/>
                        <a:t>18V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7,700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6,700</a:t>
                      </a:r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13190"/>
                  </a:ext>
                </a:extLst>
              </a:tr>
            </a:tbl>
          </a:graphicData>
        </a:graphic>
      </p:graphicFrame>
      <p:graphicFrame>
        <p:nvGraphicFramePr>
          <p:cNvPr id="6" name="表 4">
            <a:extLst>
              <a:ext uri="{FF2B5EF4-FFF2-40B4-BE49-F238E27FC236}">
                <a16:creationId xmlns:a16="http://schemas.microsoft.com/office/drawing/2014/main" id="{074E4578-2A5C-F95F-0A5A-6ED08A1C7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218795"/>
              </p:ext>
            </p:extLst>
          </p:nvPr>
        </p:nvGraphicFramePr>
        <p:xfrm>
          <a:off x="838200" y="3806825"/>
          <a:ext cx="11105562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930">
                  <a:extLst>
                    <a:ext uri="{9D8B030D-6E8A-4147-A177-3AD203B41FA5}">
                      <a16:colId xmlns:a16="http://schemas.microsoft.com/office/drawing/2014/main" val="3036505845"/>
                    </a:ext>
                  </a:extLst>
                </a:gridCol>
                <a:gridCol w="2043460">
                  <a:extLst>
                    <a:ext uri="{9D8B030D-6E8A-4147-A177-3AD203B41FA5}">
                      <a16:colId xmlns:a16="http://schemas.microsoft.com/office/drawing/2014/main" val="2075270674"/>
                    </a:ext>
                  </a:extLst>
                </a:gridCol>
                <a:gridCol w="2098242">
                  <a:extLst>
                    <a:ext uri="{9D8B030D-6E8A-4147-A177-3AD203B41FA5}">
                      <a16:colId xmlns:a16="http://schemas.microsoft.com/office/drawing/2014/main" val="1358448130"/>
                    </a:ext>
                  </a:extLst>
                </a:gridCol>
                <a:gridCol w="765575">
                  <a:extLst>
                    <a:ext uri="{9D8B030D-6E8A-4147-A177-3AD203B41FA5}">
                      <a16:colId xmlns:a16="http://schemas.microsoft.com/office/drawing/2014/main" val="714715826"/>
                    </a:ext>
                  </a:extLst>
                </a:gridCol>
                <a:gridCol w="860091">
                  <a:extLst>
                    <a:ext uri="{9D8B030D-6E8A-4147-A177-3AD203B41FA5}">
                      <a16:colId xmlns:a16="http://schemas.microsoft.com/office/drawing/2014/main" val="160054707"/>
                    </a:ext>
                  </a:extLst>
                </a:gridCol>
                <a:gridCol w="765575">
                  <a:extLst>
                    <a:ext uri="{9D8B030D-6E8A-4147-A177-3AD203B41FA5}">
                      <a16:colId xmlns:a16="http://schemas.microsoft.com/office/drawing/2014/main" val="1755133261"/>
                    </a:ext>
                  </a:extLst>
                </a:gridCol>
                <a:gridCol w="2693689">
                  <a:extLst>
                    <a:ext uri="{9D8B030D-6E8A-4147-A177-3AD203B41FA5}">
                      <a16:colId xmlns:a16="http://schemas.microsoft.com/office/drawing/2014/main" val="2416124493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本機寸法</a:t>
                      </a:r>
                      <a:r>
                        <a:rPr kumimoji="1" lang="en-US" altLang="ja-JP" dirty="0"/>
                        <a:t>(mm)</a:t>
                      </a:r>
                    </a:p>
                    <a:p>
                      <a:pPr algn="ctr"/>
                      <a:r>
                        <a:rPr kumimoji="1" lang="ja-JP" altLang="en-US" dirty="0"/>
                        <a:t>長さ</a:t>
                      </a:r>
                      <a:r>
                        <a:rPr kumimoji="1" lang="en-US" altLang="ja-JP" dirty="0"/>
                        <a:t>×</a:t>
                      </a:r>
                      <a:r>
                        <a:rPr kumimoji="1" lang="ja-JP" altLang="en-US" dirty="0"/>
                        <a:t>幅</a:t>
                      </a:r>
                      <a:r>
                        <a:rPr kumimoji="1" lang="en-US" altLang="ja-JP" dirty="0"/>
                        <a:t>×</a:t>
                      </a:r>
                      <a:r>
                        <a:rPr kumimoji="1" lang="ja-JP" altLang="en-US" dirty="0"/>
                        <a:t>高さ</a:t>
                      </a:r>
                      <a:endParaRPr kumimoji="1" lang="en-US" altLang="ja-JP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質量</a:t>
                      </a:r>
                      <a:r>
                        <a:rPr kumimoji="1" lang="en-US" altLang="ja-JP" dirty="0"/>
                        <a:t>(kg)</a:t>
                      </a:r>
                    </a:p>
                    <a:p>
                      <a:pPr algn="ctr"/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 dirty="0"/>
                        <a:t>バッテリ含む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１充電あたりの作業量</a:t>
                      </a:r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 dirty="0"/>
                        <a:t>目安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標準付属品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40076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高速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中速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低速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80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直流</a:t>
                      </a:r>
                      <a:r>
                        <a:rPr kumimoji="1" lang="en-US" altLang="ja-JP" sz="1600" dirty="0"/>
                        <a:t>36V</a:t>
                      </a:r>
                      <a:r>
                        <a:rPr kumimoji="1" lang="en-US" altLang="ja-JP" sz="1400" dirty="0"/>
                        <a:t>(40Vmax)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1,652×225×385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27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kumimoji="1" lang="ja-JP" altLang="en-US" sz="1200" dirty="0"/>
                        <a:t>①肩掛けバンド ②保護メガネ</a:t>
                      </a:r>
                      <a:endParaRPr kumimoji="1" lang="en-US" altLang="ja-JP" sz="1200" dirty="0"/>
                    </a:p>
                    <a:p>
                      <a:pPr algn="just"/>
                      <a:r>
                        <a:rPr kumimoji="1" lang="ja-JP" altLang="en-US" sz="1200" dirty="0"/>
                        <a:t>③六角スパナ</a:t>
                      </a:r>
                      <a:r>
                        <a:rPr kumimoji="1" lang="en-US" altLang="ja-JP" sz="1200" dirty="0"/>
                        <a:t>4   </a:t>
                      </a:r>
                      <a:r>
                        <a:rPr kumimoji="1" lang="ja-JP" altLang="en-US" sz="1200" dirty="0"/>
                        <a:t>④アクセサリバッグ </a:t>
                      </a:r>
                      <a:endParaRPr kumimoji="1" lang="en-US" altLang="ja-JP" sz="1200" dirty="0"/>
                    </a:p>
                    <a:p>
                      <a:pPr algn="just"/>
                      <a:r>
                        <a:rPr kumimoji="1" lang="ja-JP" altLang="en-US" sz="1200" dirty="0"/>
                        <a:t>⑤ホースバンド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24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直流</a:t>
                      </a:r>
                      <a:r>
                        <a:rPr kumimoji="1" lang="en-US" altLang="ja-JP" sz="1600" dirty="0"/>
                        <a:t>18V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1,633×225×385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13190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EBD29D1-3A73-9B31-DB60-42A43D5F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有限会社聖和産業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840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D83D96-41A3-1CCD-389C-5FBFE836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3.</a:t>
            </a:r>
            <a:r>
              <a:rPr kumimoji="1" lang="ja-JP" altLang="en-US" dirty="0"/>
              <a:t>その他のアタッチメント紹介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859317-925D-EF74-41F8-E8F36C7EC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406"/>
            <a:ext cx="10515600" cy="51030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/>
              <a:t>ブロワアタッチメント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落ち葉やごみの吹き集め</a:t>
            </a:r>
            <a:endParaRPr kumimoji="1" lang="en-US" altLang="ja-JP" sz="20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/>
              <a:t>パワーブラシアタッチメント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凸凹面の汚れの除去</a:t>
            </a:r>
            <a:endParaRPr kumimoji="1" lang="en-US" altLang="ja-JP" sz="20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/>
              <a:t>パワースイープアタッチメント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平面汚れの拭き取り</a:t>
            </a:r>
            <a:endParaRPr kumimoji="1" lang="en-US" altLang="ja-JP" sz="20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/>
              <a:t>カルチベータアタッチメント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耕耘作業</a:t>
            </a:r>
            <a:endParaRPr kumimoji="1" lang="en-US" altLang="ja-JP" sz="20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/>
              <a:t>エッジャアタッチメント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芝生の切り込みに</a:t>
            </a:r>
          </a:p>
        </p:txBody>
      </p:sp>
      <p:pic>
        <p:nvPicPr>
          <p:cNvPr id="5" name="図 4" descr="屋外, 男, フィールド, 空気 が含まれている画像&#10;&#10;自動的に生成された説明">
            <a:extLst>
              <a:ext uri="{FF2B5EF4-FFF2-40B4-BE49-F238E27FC236}">
                <a16:creationId xmlns:a16="http://schemas.microsoft.com/office/drawing/2014/main" id="{54A6A42B-5186-C940-5414-7C3D68326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70" y="1327604"/>
            <a:ext cx="1779031" cy="1779031"/>
          </a:xfrm>
          <a:prstGeom prst="rect">
            <a:avLst/>
          </a:prstGeom>
        </p:spPr>
      </p:pic>
      <p:pic>
        <p:nvPicPr>
          <p:cNvPr id="7" name="図 6" descr="屋外, ブラシ, 男, 座る が含まれている画像&#10;&#10;自動的に生成された説明">
            <a:extLst>
              <a:ext uri="{FF2B5EF4-FFF2-40B4-BE49-F238E27FC236}">
                <a16:creationId xmlns:a16="http://schemas.microsoft.com/office/drawing/2014/main" id="{53F73480-BB1D-DFC6-6FC3-F9991BCD5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501" y="1899747"/>
            <a:ext cx="1779031" cy="1786444"/>
          </a:xfrm>
          <a:prstGeom prst="rect">
            <a:avLst/>
          </a:prstGeom>
        </p:spPr>
      </p:pic>
      <p:pic>
        <p:nvPicPr>
          <p:cNvPr id="9" name="図 8" descr="テーブル, 座る, 男, 民衆 が含まれている画像&#10;&#10;自動的に生成された説明">
            <a:extLst>
              <a:ext uri="{FF2B5EF4-FFF2-40B4-BE49-F238E27FC236}">
                <a16:creationId xmlns:a16="http://schemas.microsoft.com/office/drawing/2014/main" id="{C8E477B6-4F7B-83FD-B96B-F668835FB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54" y="3246437"/>
            <a:ext cx="1779031" cy="1786444"/>
          </a:xfrm>
          <a:prstGeom prst="rect">
            <a:avLst/>
          </a:prstGeom>
        </p:spPr>
      </p:pic>
      <p:pic>
        <p:nvPicPr>
          <p:cNvPr id="11" name="図 10" descr="屋外, ストリート, 空気, ストーブ が含まれている画像&#10;&#10;自動的に生成された説明">
            <a:extLst>
              <a:ext uri="{FF2B5EF4-FFF2-40B4-BE49-F238E27FC236}">
                <a16:creationId xmlns:a16="http://schemas.microsoft.com/office/drawing/2014/main" id="{F9700008-4C62-F8F8-325E-479C5E0DA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63" y="4406116"/>
            <a:ext cx="1793858" cy="1793858"/>
          </a:xfrm>
          <a:prstGeom prst="rect">
            <a:avLst/>
          </a:prstGeom>
        </p:spPr>
      </p:pic>
      <p:pic>
        <p:nvPicPr>
          <p:cNvPr id="13" name="図 12" descr="草の上にあるバイク&#10;&#10;低い精度で自動的に生成された説明">
            <a:extLst>
              <a:ext uri="{FF2B5EF4-FFF2-40B4-BE49-F238E27FC236}">
                <a16:creationId xmlns:a16="http://schemas.microsoft.com/office/drawing/2014/main" id="{45479550-702E-53B6-D7B1-E4D3DC603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92" y="5064142"/>
            <a:ext cx="1786415" cy="17938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C339C5-7D27-022C-56FA-B93580148CD9}"/>
              </a:ext>
            </a:extLst>
          </p:cNvPr>
          <p:cNvSpPr txBox="1"/>
          <p:nvPr/>
        </p:nvSpPr>
        <p:spPr>
          <a:xfrm>
            <a:off x="5773469" y="1352617"/>
            <a:ext cx="36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D80A7C-60B7-9B82-143B-8B9864ACD414}"/>
              </a:ext>
            </a:extLst>
          </p:cNvPr>
          <p:cNvSpPr txBox="1"/>
          <p:nvPr/>
        </p:nvSpPr>
        <p:spPr>
          <a:xfrm>
            <a:off x="9302455" y="1909808"/>
            <a:ext cx="36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0951B7-534A-1519-3B87-BC946CC3CA26}"/>
              </a:ext>
            </a:extLst>
          </p:cNvPr>
          <p:cNvSpPr txBox="1"/>
          <p:nvPr/>
        </p:nvSpPr>
        <p:spPr>
          <a:xfrm>
            <a:off x="6611876" y="3192749"/>
            <a:ext cx="36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8C22A6-1356-001A-7BF7-5EF1DE4722D0}"/>
              </a:ext>
            </a:extLst>
          </p:cNvPr>
          <p:cNvSpPr txBox="1"/>
          <p:nvPr/>
        </p:nvSpPr>
        <p:spPr>
          <a:xfrm>
            <a:off x="8780584" y="4411075"/>
            <a:ext cx="36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④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CD93A08-EBA8-C705-D148-670F0A059EF1}"/>
              </a:ext>
            </a:extLst>
          </p:cNvPr>
          <p:cNvSpPr txBox="1"/>
          <p:nvPr/>
        </p:nvSpPr>
        <p:spPr>
          <a:xfrm>
            <a:off x="5556797" y="5037552"/>
            <a:ext cx="36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endParaRPr kumimoji="1" lang="ja-JP" altLang="en-US" dirty="0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DD7930FB-7582-435B-2CFC-73EF3E9C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有限会社聖和産業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222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Yu Mincho Demibold"/>
        <a:ea typeface=""/>
        <a:cs typeface=""/>
      </a:majorFont>
      <a:minorFont>
        <a:latin typeface="Yu Minc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460</Words>
  <Application>Microsoft Office PowerPoint</Application>
  <PresentationFormat>ワイド画面</PresentationFormat>
  <Paragraphs>116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游ゴシック</vt:lpstr>
      <vt:lpstr>Yu Mincho</vt:lpstr>
      <vt:lpstr>Yu Mincho Demibold</vt:lpstr>
      <vt:lpstr>Arial</vt:lpstr>
      <vt:lpstr>Univers</vt:lpstr>
      <vt:lpstr>GradientVTI</vt:lpstr>
      <vt:lpstr>充電式スプリットシリーズ</vt:lpstr>
      <vt:lpstr>目次</vt:lpstr>
      <vt:lpstr>充電式スプリットモータとは</vt:lpstr>
      <vt:lpstr>2.充電式スプリット ポンプの特徴</vt:lpstr>
      <vt:lpstr>貯水槽の清掃のために、</vt:lpstr>
      <vt:lpstr>PowerPoint プレゼンテーション</vt:lpstr>
      <vt:lpstr>水のくみ上げ 　　水抜きに便利</vt:lpstr>
      <vt:lpstr>主要機能</vt:lpstr>
      <vt:lpstr>3.その他のアタッチメント紹介</vt:lpstr>
      <vt:lpstr>詳しい内容は弊社へ お問い合わせください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充電式スプリットシリーズ</dc:title>
  <dc:creator/>
  <cp:lastModifiedBy/>
  <cp:revision>12</cp:revision>
  <dcterms:created xsi:type="dcterms:W3CDTF">2023-09-22T02:07:18Z</dcterms:created>
  <dcterms:modified xsi:type="dcterms:W3CDTF">2023-09-27T06:04:16Z</dcterms:modified>
</cp:coreProperties>
</file>